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9"/>
  </p:notesMasterIdLst>
  <p:sldIdLst>
    <p:sldId id="256" r:id="rId5"/>
    <p:sldId id="267" r:id="rId6"/>
    <p:sldId id="352" r:id="rId7"/>
    <p:sldId id="397" r:id="rId8"/>
    <p:sldId id="399" r:id="rId9"/>
    <p:sldId id="400" r:id="rId10"/>
    <p:sldId id="421" r:id="rId11"/>
    <p:sldId id="422" r:id="rId12"/>
    <p:sldId id="423" r:id="rId13"/>
    <p:sldId id="339" r:id="rId14"/>
    <p:sldId id="303" r:id="rId15"/>
    <p:sldId id="424" r:id="rId16"/>
    <p:sldId id="425" r:id="rId17"/>
    <p:sldId id="426" r:id="rId18"/>
    <p:sldId id="427" r:id="rId19"/>
    <p:sldId id="428" r:id="rId20"/>
    <p:sldId id="351" r:id="rId21"/>
    <p:sldId id="279" r:id="rId22"/>
    <p:sldId id="429" r:id="rId23"/>
    <p:sldId id="430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353" r:id="rId46"/>
    <p:sldId id="358" r:id="rId47"/>
    <p:sldId id="41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FC4"/>
    <a:srgbClr val="FFE9A3"/>
    <a:srgbClr val="065D95"/>
    <a:srgbClr val="00863D"/>
    <a:srgbClr val="FF33CC"/>
    <a:srgbClr val="82A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A2AC1-765E-497F-9416-09B31B10DDAA}" v="1243" vWet="1245" dt="2022-11-10T06:20:05.277"/>
    <p1510:client id="{27DEC619-DE56-451E-8FFF-2208E9B2EEA1}" v="1119" dt="2022-11-09T15:52:25.123"/>
    <p1510:client id="{2F9F5D5E-6609-8849-9FA5-D1D1E07B358E}" v="2367" dt="2022-11-10T13:52:30.329"/>
    <p1510:client id="{494C6982-0727-4B1A-9E5E-5DA5F3F990D4}" v="797" dt="2022-11-10T13:10:50.905"/>
    <p1510:client id="{9780F3FB-FD65-4101-8874-A0317298651A}" v="8" dt="2022-11-10T14:24:53.579"/>
    <p1510:client id="{A8A28F9D-0BD4-4456-A7E1-63B521AE129B}" v="1845" dt="2022-11-10T12:36:13.424"/>
    <p1510:client id="{B0289DD6-356A-4188-95CE-0986B9637D95}" v="2190" dt="2022-11-10T13:57:26.242"/>
    <p1510:client id="{E136A9F6-0ACA-4913-B13F-4AC7AB95AE4E}" v="10949" dt="2022-11-10T14:25:22.428"/>
    <p1510:client id="{EC992BDC-7A6E-4C72-962D-6DFB314A46DD}" v="194" dt="2022-11-10T13:57:56.368"/>
    <p1510:client id="{F95B63FC-6BC5-4A24-851B-9FB96B5C6353}" v="67" dt="2022-11-10T14:19:08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488" autoAdjust="0"/>
  </p:normalViewPr>
  <p:slideViewPr>
    <p:cSldViewPr snapToGrid="0">
      <p:cViewPr varScale="1">
        <p:scale>
          <a:sx n="98" d="100"/>
          <a:sy n="98" d="100"/>
        </p:scale>
        <p:origin x="10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BFF3F-A9D3-412F-B52D-405CFFD97378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E6B15-FA54-44C9-9D56-B6361E6DB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75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1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15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2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98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177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983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872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32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493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17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4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19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949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927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160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287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13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798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71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36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52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848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48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96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261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30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54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15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92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29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86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3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52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46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3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05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4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4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6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한동대학교 - 위키백과, 우리 모두의 백과사전">
            <a:extLst>
              <a:ext uri="{FF2B5EF4-FFF2-40B4-BE49-F238E27FC236}">
                <a16:creationId xmlns:a16="http://schemas.microsoft.com/office/drawing/2014/main" id="{D4156042-9240-8D76-FCFF-FE154EF1F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20" y="1022150"/>
            <a:ext cx="3870960" cy="3870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F4DE61-D691-4C8C-7D24-BFFA936164C6}"/>
              </a:ext>
            </a:extLst>
          </p:cNvPr>
          <p:cNvSpPr/>
          <p:nvPr userDrawn="1"/>
        </p:nvSpPr>
        <p:spPr>
          <a:xfrm>
            <a:off x="0" y="628607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0B2FDD-01A5-105B-169F-98542167476D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2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6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76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0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8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E055-F613-19F1-6319-A55632EF4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41BB83-A131-6AF8-C15E-D0ADE6926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8D448B-AA0B-3B40-E627-FACDDEEF7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90AC41-0500-BD8B-3570-FAE86B71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8B3D8B-4B65-9367-D22A-0D19CEB8956F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8" descr="한동대학교 logo에 대한 이미지 검색결과">
            <a:extLst>
              <a:ext uri="{FF2B5EF4-FFF2-40B4-BE49-F238E27FC236}">
                <a16:creationId xmlns:a16="http://schemas.microsoft.com/office/drawing/2014/main" id="{3B12F741-B1D3-B9F2-54F5-E11E9850B8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504" y="6398823"/>
            <a:ext cx="1497496" cy="45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8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988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606DF1-505D-8D95-1560-EB9A86C66DD0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49A83D-8617-51FD-8646-D1F206461FBF}"/>
              </a:ext>
            </a:extLst>
          </p:cNvPr>
          <p:cNvSpPr/>
          <p:nvPr userDrawn="1"/>
        </p:nvSpPr>
        <p:spPr>
          <a:xfrm>
            <a:off x="0" y="628607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8" descr="한동대학교 logo에 대한 이미지 검색결과">
            <a:extLst>
              <a:ext uri="{FF2B5EF4-FFF2-40B4-BE49-F238E27FC236}">
                <a16:creationId xmlns:a16="http://schemas.microsoft.com/office/drawing/2014/main" id="{6E364689-6250-9331-94EC-14C0319482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504" y="6398823"/>
            <a:ext cx="1497496" cy="45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6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5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85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3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0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975CC-E262-4DD0-9A1C-E0D2F8509E9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6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9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Relationship Id="rId9" Type="http://schemas.openxmlformats.org/officeDocument/2006/relationships/image" Target="../media/image6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15EB9-6E8C-CDF3-4411-7397B7218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688489"/>
            <a:ext cx="11973261" cy="2995487"/>
          </a:xfrm>
        </p:spPr>
        <p:txBody>
          <a:bodyPr>
            <a:normAutofit/>
          </a:bodyPr>
          <a:lstStyle/>
          <a:p>
            <a:r>
              <a:rPr lang="en-US" altLang="ko-KR" sz="9600" b="1" dirty="0"/>
              <a:t>CAE</a:t>
            </a:r>
            <a:endParaRPr lang="ko-KR" altLang="en-US" b="1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FE596B86-4C8B-2E1B-4A95-32CAB9CC8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39" y="3603253"/>
            <a:ext cx="11973261" cy="460781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Improvement of the arm in the suspension system of an electric vehicle.</a:t>
            </a:r>
            <a:endParaRPr lang="ko-KR" alt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5F60A-66DD-A601-07E1-AD73EF46A530}"/>
              </a:ext>
            </a:extLst>
          </p:cNvPr>
          <p:cNvSpPr txBox="1"/>
          <p:nvPr/>
        </p:nvSpPr>
        <p:spPr>
          <a:xfrm>
            <a:off x="10471640" y="5505010"/>
            <a:ext cx="1862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21800330	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박현의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21900416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안견힐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21900793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한태건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162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1A5C8-0637-FF8F-AF20-97E1DF823D60}"/>
              </a:ext>
            </a:extLst>
          </p:cNvPr>
          <p:cNvSpPr txBox="1"/>
          <p:nvPr/>
        </p:nvSpPr>
        <p:spPr>
          <a:xfrm>
            <a:off x="831850" y="1268188"/>
            <a:ext cx="7337460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3. </a:t>
            </a:r>
          </a:p>
          <a:p>
            <a:r>
              <a:rPr lang="en-US" altLang="ko-KR" sz="8000" b="1" dirty="0"/>
              <a:t>Mesh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1786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505507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1. Mesh Quality &amp; Method (Front Lower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8E5F7B-F6A6-6ECD-1DF0-5B8E444E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5" y="5232096"/>
            <a:ext cx="5403194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3487E3-2746-8341-23E9-C93A7D617914}"/>
              </a:ext>
            </a:extLst>
          </p:cNvPr>
          <p:cNvGrpSpPr/>
          <p:nvPr/>
        </p:nvGrpSpPr>
        <p:grpSpPr>
          <a:xfrm>
            <a:off x="6279105" y="1538717"/>
            <a:ext cx="5447770" cy="3650400"/>
            <a:chOff x="5798323" y="1538717"/>
            <a:chExt cx="5447770" cy="36504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F91BA6-C381-9567-16E8-55B027F9C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323" y="1538717"/>
              <a:ext cx="2639850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4E0334-4CCF-B62F-C8AD-61AB41EAA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059" y="1571796"/>
              <a:ext cx="2821034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71D266-AC78-5935-5BC5-00CE1EFE1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6618" y="2766241"/>
              <a:ext cx="26046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F85F35-AE92-4956-FB76-5C030DA9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1286" y="2755517"/>
              <a:ext cx="279480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0F37F8F-03FE-8B3D-B717-44F17A3E5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323" y="3972317"/>
              <a:ext cx="2686915" cy="1216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CC9C36A-E2C7-382A-F7D1-93FD0EBD2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873" y="1571796"/>
            <a:ext cx="5160600" cy="338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8AFAE9-BB1A-9D15-680F-BE2600D92830}"/>
              </a:ext>
            </a:extLst>
          </p:cNvPr>
          <p:cNvSpPr txBox="1"/>
          <p:nvPr/>
        </p:nvSpPr>
        <p:spPr>
          <a:xfrm>
            <a:off x="6222596" y="5319283"/>
            <a:ext cx="6210300" cy="1187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1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2.7mm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bearing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nut &amp; bracket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2.5mm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joint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1.2mm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912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229378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2. Mesh Quality &amp; Method (Front Upper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4911F-C3FD-9E94-A92D-EBB87EAD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92308"/>
            <a:ext cx="5094324" cy="3384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AD48CD-519C-8282-050B-E47EA5D5E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2" y="5170487"/>
            <a:ext cx="5094323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4480283-8867-F27B-C547-E3685839BAC8}"/>
              </a:ext>
            </a:extLst>
          </p:cNvPr>
          <p:cNvGrpSpPr/>
          <p:nvPr/>
        </p:nvGrpSpPr>
        <p:grpSpPr>
          <a:xfrm>
            <a:off x="6224865" y="1592308"/>
            <a:ext cx="4452842" cy="3673384"/>
            <a:chOff x="6095999" y="1592308"/>
            <a:chExt cx="4452842" cy="367338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F141EFF-2486-52EB-771D-F7C36558A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92308"/>
              <a:ext cx="2252593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0025938-A0F0-98A8-FE87-008AA1FDB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93" y="1601533"/>
              <a:ext cx="2200248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D92AF6A-7CBE-A8B6-249B-13B4D7738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803276"/>
              <a:ext cx="2252593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9DB57AA-2D1A-5D42-0286-89271BFE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3543" y="2814806"/>
              <a:ext cx="2215298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04889C1-B473-CC6C-6D92-BA311D54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99" y="4048892"/>
              <a:ext cx="2237543" cy="121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19AB657-0452-860A-02CA-A6B4AF9248A9}"/>
              </a:ext>
            </a:extLst>
          </p:cNvPr>
          <p:cNvSpPr txBox="1"/>
          <p:nvPr/>
        </p:nvSpPr>
        <p:spPr>
          <a:xfrm>
            <a:off x="6146396" y="5294508"/>
            <a:ext cx="6210300" cy="1187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1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1.5mm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nut &amp; tune buckle, ball joint</a:t>
            </a:r>
            <a:endParaRPr lang="en-US" altLang="ko-KR" sz="11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1.0mm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(5) </a:t>
            </a:r>
            <a:r>
              <a:rPr lang="en-US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3.0mm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bearing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2188679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3. Mesh Quality &amp; Method (Rear Lower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6D92F0-64F8-9C3C-53EB-EDAF76E6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594485"/>
            <a:ext cx="5302800" cy="338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5BF84F-F9BA-A563-A404-170709783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5029341"/>
            <a:ext cx="5302800" cy="1371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34435E-8A8C-7141-64EB-604245F5732A}"/>
              </a:ext>
            </a:extLst>
          </p:cNvPr>
          <p:cNvGrpSpPr/>
          <p:nvPr/>
        </p:nvGrpSpPr>
        <p:grpSpPr>
          <a:xfrm>
            <a:off x="6307468" y="1449232"/>
            <a:ext cx="5227735" cy="3673326"/>
            <a:chOff x="6467477" y="995400"/>
            <a:chExt cx="5227735" cy="36733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00A4674-08C4-09C8-3188-705C162ED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8" y="995400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B88D7-63A9-3172-B93E-0DEF7F82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345" y="995400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EB49CDD-F08D-590C-C681-C6464E06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7" y="2212200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DA272C-C22C-7AC0-39E9-57026894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344" y="2189274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F64A29A-982C-F1A2-D5BA-0AD630DAB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7" y="3451926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958D2C-31FA-FDC2-58B9-8D8CBFE16301}"/>
              </a:ext>
            </a:extLst>
          </p:cNvPr>
          <p:cNvSpPr txBox="1"/>
          <p:nvPr/>
        </p:nvSpPr>
        <p:spPr>
          <a:xfrm>
            <a:off x="6146396" y="5310291"/>
            <a:ext cx="6210300" cy="1496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1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1mm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2mm 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bearing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2.5mm 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nut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(5) 2.7mm 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496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DB37E4D-EB50-CF33-AA75-7EE63EDC789B}"/>
              </a:ext>
            </a:extLst>
          </p:cNvPr>
          <p:cNvSpPr txBox="1">
            <a:spLocks/>
          </p:cNvSpPr>
          <p:nvPr/>
        </p:nvSpPr>
        <p:spPr>
          <a:xfrm>
            <a:off x="3320" y="457245"/>
            <a:ext cx="121886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cs typeface="Arial" panose="020B0604020202020204" pitchFamily="34" charset="0"/>
              </a:rPr>
              <a:t>4. Mesh Quality &amp; Method (Rear Upper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4FF28-654F-8F17-3E4B-3AE50FAC3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607611"/>
            <a:ext cx="5303520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FE414C-D202-580B-4DD7-216A723C9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5075193"/>
            <a:ext cx="5303520" cy="1463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82C804-745A-377B-78FB-EE702F825394}"/>
              </a:ext>
            </a:extLst>
          </p:cNvPr>
          <p:cNvGrpSpPr/>
          <p:nvPr/>
        </p:nvGrpSpPr>
        <p:grpSpPr>
          <a:xfrm>
            <a:off x="6096000" y="1958549"/>
            <a:ext cx="5428799" cy="2433343"/>
            <a:chOff x="6170731" y="1570137"/>
            <a:chExt cx="5428799" cy="243334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A5F805D-9227-8910-7427-C252B8D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304" y="1570137"/>
              <a:ext cx="2713826" cy="1216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096CAA-56B6-AC7A-2FD1-F54799E4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5130" y="1598042"/>
              <a:ext cx="2714400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30B15C0-02B6-28E6-E7DD-0443FDC48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731" y="2786680"/>
              <a:ext cx="2714400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D9221CC-50CC-CE3E-5EF9-E3C1009F2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5130" y="2786680"/>
              <a:ext cx="2714400" cy="121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194C90C-4E46-0B93-E285-FF8C9E2851B7}"/>
              </a:ext>
            </a:extLst>
          </p:cNvPr>
          <p:cNvSpPr txBox="1"/>
          <p:nvPr/>
        </p:nvSpPr>
        <p:spPr>
          <a:xfrm>
            <a:off x="5995946" y="4899451"/>
            <a:ext cx="3757654" cy="1638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1mm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2.5mm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bearing and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nut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3mm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6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2188679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5. Mesh Quality &amp; Method (Upper – New)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C4E62A-CF77-C329-F8D5-E762C1134DE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2" y="1620566"/>
            <a:ext cx="5302800" cy="32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60F397-C84B-633B-DABF-74F6C537CA8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2" y="5075192"/>
            <a:ext cx="5302800" cy="1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3785A0-8128-2000-752D-B35587570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459" y="1607400"/>
            <a:ext cx="5066464" cy="36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F5D6AB-EF93-6B70-0FB4-9A3CF7B19D9B}"/>
              </a:ext>
            </a:extLst>
          </p:cNvPr>
          <p:cNvSpPr txBox="1"/>
          <p:nvPr/>
        </p:nvSpPr>
        <p:spPr>
          <a:xfrm>
            <a:off x="6096000" y="5219218"/>
            <a:ext cx="5929520" cy="1638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Multi Zone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racket and ball bearing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Edge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contact region of 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4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6. Mesh Quality &amp; Method (Lower – New)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0F6B2-3E50-8DBE-D626-09003BB920A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556223"/>
            <a:ext cx="5302800" cy="32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158E68-4054-306F-30ED-1DEFE110E22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4939155"/>
            <a:ext cx="5302800" cy="1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6F5E29-67BC-C319-30CD-8021AEAA969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65197" y="1539382"/>
            <a:ext cx="5018888" cy="33997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6B7627-4E81-286E-7ECA-36CAEF01345D}"/>
              </a:ext>
            </a:extLst>
          </p:cNvPr>
          <p:cNvSpPr txBox="1"/>
          <p:nvPr/>
        </p:nvSpPr>
        <p:spPr>
          <a:xfrm>
            <a:off x="6096000" y="5042036"/>
            <a:ext cx="5929520" cy="1214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Multi Zone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 and ball bearing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) 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818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3DAEE-31F6-EADB-FDE2-C4A32740D4B4}"/>
              </a:ext>
            </a:extLst>
          </p:cNvPr>
          <p:cNvSpPr txBox="1"/>
          <p:nvPr/>
        </p:nvSpPr>
        <p:spPr>
          <a:xfrm>
            <a:off x="831851" y="1268188"/>
            <a:ext cx="7208564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4. </a:t>
            </a:r>
          </a:p>
          <a:p>
            <a:pPr>
              <a:lnSpc>
                <a:spcPct val="100000"/>
              </a:lnSpc>
            </a:pPr>
            <a:r>
              <a:rPr lang="en-US" altLang="ko-KR" sz="8000" b="1" dirty="0">
                <a:latin typeface="+mj-lt"/>
                <a:cs typeface="Arial"/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424115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1-1. Front Upper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53D0D-A9E9-2260-487D-300EB465C136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65.2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446B5F-D98F-D1DA-4A8E-2A9BAA52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27" y="1413842"/>
            <a:ext cx="3685269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3E3318-EF10-BD7B-1C27-D854ADD3C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87" y="1413842"/>
            <a:ext cx="5365346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756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1-2. Front Upper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D38A2-2A2D-DEA5-8CC8-63C1634B6360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228.5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92AAA3-DC4C-9DED-6505-B755F657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385042"/>
            <a:ext cx="5495503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0AB8BC-6CC3-C360-EBE9-EF7C289E8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1381364"/>
            <a:ext cx="4546600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322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6AF2D-2B8F-B888-58EC-63E4C662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365"/>
            <a:ext cx="3048000" cy="1023749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+mn-lt"/>
                <a:ea typeface="+mn-ea"/>
              </a:rPr>
              <a:t>CONTENTS</a:t>
            </a:r>
            <a:endParaRPr lang="ko-KR" altLang="en-US" sz="280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4E1C0-3699-84D3-A85D-C5B47A8D38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87" y="671492"/>
            <a:ext cx="12109807" cy="6251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ko-KR" sz="500" b="1" dirty="0">
              <a:latin typeface="+mn-ea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Introduction (issue)</a:t>
            </a:r>
          </a:p>
          <a:p>
            <a:pPr>
              <a:lnSpc>
                <a:spcPct val="100000"/>
              </a:lnSpc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Conditions (Boundary, Contact, Force)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Mesh</a:t>
            </a:r>
          </a:p>
          <a:p>
            <a:pPr>
              <a:lnSpc>
                <a:spcPct val="100000"/>
              </a:lnSpc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latin typeface="+mj-lt"/>
                <a:cs typeface="Arial"/>
              </a:rPr>
              <a:t>Static Analysis</a:t>
            </a:r>
            <a:endParaRPr lang="en-US" altLang="ko-KR" b="1" dirty="0">
              <a:latin typeface="+mj-lt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Result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3872843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1-3. Front Upper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556CE-43F9-5606-193F-873144F1ECA8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845.1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93603C-EC30-F537-BAD1-FB263A6F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459162"/>
            <a:ext cx="4711700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704D78-2635-D5B1-8321-921F6A6AE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40" y="1459162"/>
            <a:ext cx="4486760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44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2-1. Front Lower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C03A1-99BF-79BE-96C1-6BC6EA0462FB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245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[1.2mm]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FC5793-9D86-3E06-936A-B474FE6C6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587" y="1534493"/>
            <a:ext cx="4880594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A0F686-4D86-F45A-A4BD-8BF53FE44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29" y="1547193"/>
            <a:ext cx="4668487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00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2-2. Front Lower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6DE61-B586-3A00-6AE6-73576F2207B0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1440.5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[1.2mm]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55D826-965C-FB2B-3388-87BD9B3E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59" y="1494450"/>
            <a:ext cx="4704482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DAE47E-AA1F-DB8F-1768-26FD179B0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16" y="1494450"/>
            <a:ext cx="5653805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686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2-3. Front Lower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DB8E9-6A90-538A-7EDF-083BC0AF9701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1030.4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[1.2mm]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404ABC-765D-A1FB-ED41-AEFC8A7B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49" y="1547193"/>
            <a:ext cx="5329703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D41A19-D862-6182-DF45-C6BDEE03C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0" y="1547193"/>
            <a:ext cx="4568127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425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3-1. Rear Upper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5C9074-BF76-FF90-0F80-857702A4C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0" y="1404858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5E22D0-5DF1-466E-AF29-77D2D8647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939" y="1404858"/>
            <a:ext cx="4165382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5B0730-97DC-0226-E2FF-F93D38D8DEE7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390.55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835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3-2. Rear Upper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9A236B-719D-90BC-01F2-DEB039D86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54" y="1407314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01D63B-C147-CD6A-4322-3752EA96F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833" y="1407314"/>
            <a:ext cx="4028813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9E29E-B978-235D-8B9B-090E76CC8E5D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839.91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50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3-3. Rear Upper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E7D616-F0BC-F856-EC5E-127AD11F3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8" y="1434420"/>
            <a:ext cx="7113360" cy="355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B24E56-506A-E606-4FB0-DD2A20C96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91" y="1434420"/>
            <a:ext cx="4029930" cy="4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CA3EBB-999A-1C1B-2AA0-F6974B489DCD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1316.07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027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4-1. Rear Lower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DEA110-76D0-B53D-185F-1240BACF0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1" y="1451718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511E66-A382-1A83-1A8D-2143BA3DE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422" y="1451718"/>
            <a:ext cx="3415057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E46526-C06C-1F18-1095-A33F17D1EDDC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190.38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259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4-2. Rear Lower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6AA756-E79D-2D05-D296-84E8F6F65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" y="1518393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B41E51-B26F-9F06-EFD9-5E2825EDD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518393"/>
            <a:ext cx="3461375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A14C2-94E5-9AB4-C708-509D5AD179BD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277.49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154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4-3. Rear Lower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BA5AE6-5CEA-DEEE-D36B-B1C4E14E6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21" y="1428795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9AA598-F47B-3089-6862-826385159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90" y="1428795"/>
            <a:ext cx="3413300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18238-2B52-04B8-72AE-128182058713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562.21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94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CE4983-94DA-0ECE-21A0-F27E71308D66}"/>
              </a:ext>
            </a:extLst>
          </p:cNvPr>
          <p:cNvSpPr txBox="1"/>
          <p:nvPr/>
        </p:nvSpPr>
        <p:spPr>
          <a:xfrm>
            <a:off x="831850" y="1268188"/>
            <a:ext cx="7191873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1. </a:t>
            </a:r>
          </a:p>
          <a:p>
            <a:r>
              <a:rPr lang="en-US" altLang="ko-KR" sz="8000" b="1" dirty="0"/>
              <a:t>Introduction (Issue)</a:t>
            </a:r>
            <a:r>
              <a:rPr lang="ko-KR" altLang="en-US" sz="8800" b="1" dirty="0"/>
              <a:t>      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559340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5-1. Front Upper(New)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AFF0A4-7DA5-8403-80E9-ACB21F63B26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85" y="1518393"/>
            <a:ext cx="6876000" cy="35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D6BC38-4D53-9897-C54B-03AAE24F44C1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87.91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9F3DFD-054E-7742-E1C6-BA484303A81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03" y="1518393"/>
            <a:ext cx="3412800" cy="42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1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5-2. Front Upper(New)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C85839-4BC5-F927-A20F-50D237C5EBD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518393"/>
            <a:ext cx="6876000" cy="35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791A70-D4DB-1804-2086-7ECC65E5EF39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 167.01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CC918B-2384-C303-BD3D-35ECE479BE6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1518393"/>
            <a:ext cx="3412800" cy="42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85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5-3. Front Upper(New)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EFE889-BAC1-F13F-8EC3-40DB4F8A6D1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518393"/>
            <a:ext cx="6876000" cy="35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A615-439B-6A76-0BD2-F9A0C4AA7BC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 188.68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5D1999-8B6B-3EDC-50F5-81A0A4A2965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1518393"/>
            <a:ext cx="3412800" cy="42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70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6-1. Front Lower(New)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728A6C-0611-F6C6-EA6D-79E581C766B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8" y="1518393"/>
            <a:ext cx="6879600" cy="35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184.00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259377-6E17-7691-6C7B-8B5017A76C3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10840" y="1518393"/>
            <a:ext cx="3412800" cy="42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96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6-2. Front Lower(New)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A28A0E-638E-0B0D-2672-FDF4E9FDDBF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518393"/>
            <a:ext cx="6843600" cy="35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DD5F92-BF29-79F9-0D55-2A8C905A31D4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464.40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F7986-0E88-22D4-0802-5709CA2C742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61797" y="1518393"/>
            <a:ext cx="3412800" cy="42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90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6-3. Front Lower(New)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474DC3-34F1-AB07-32A2-28BD7502F27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532984"/>
            <a:ext cx="6876000" cy="35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DAD1B9-E63F-D73E-4C60-66E663CD8F21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382.02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7CB604-0A37-7D4D-B631-D46163D30BD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1532984"/>
            <a:ext cx="3412800" cy="42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51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7-1. Rear Lower(New)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144.58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9DB504-BF92-459C-906D-5DEABFD076A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18393"/>
            <a:ext cx="6876000" cy="3556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C5172B-D89F-D105-8BAC-1375F619D88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1518393"/>
            <a:ext cx="3412800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2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7-1. Rear Lower(New) – Sudden Stop 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100.36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604C9C-7351-E68A-0B62-36DA66A0AC7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0" y="1518393"/>
            <a:ext cx="6876000" cy="3556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7EACBD-56FF-744C-AE7A-D197F7592EE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55097" y="1518393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8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7-1. Rear Lower(New)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117.74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40F076-8D2F-0C1A-7B7D-63A5A559460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079" y="1518393"/>
            <a:ext cx="6876000" cy="3556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DDAEEB-2DB2-BB04-7BD8-FCDED713A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600" y="1516763"/>
            <a:ext cx="3412800" cy="36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0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8-1. Rear Upper(New)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b="1" dirty="0"/>
              <a:t>306</a:t>
            </a:r>
            <a:r>
              <a:rPr lang="en-US" altLang="ko-KR" sz="2000" b="1" dirty="0"/>
              <a:t>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F7F83A-F202-D62B-DD18-0EDF3668AF1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18393"/>
            <a:ext cx="6876000" cy="3556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B05061-BD3D-8DAD-4497-222717FB885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1545409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5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1F8BAB5-B57B-EE15-1EA7-220D42551C30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4D0E63F6-FC21-A5CE-D804-9040C63F497F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1. Issue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412A4630-9936-03B0-6BDB-68D6D803A3B8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Arial"/>
                </a:rPr>
                <a:t>PART 2.</a:t>
              </a: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6D161CC8-109F-B900-6953-1B082762EB89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D61A75AC-6617-23A8-BDCB-220880E6BE9B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1" name="화살표: 갈매기형 수장 5">
              <a:extLst>
                <a:ext uri="{FF2B5EF4-FFF2-40B4-BE49-F238E27FC236}">
                  <a16:creationId xmlns:a16="http://schemas.microsoft.com/office/drawing/2014/main" id="{72133731-DEBA-2329-5999-30BA40254DDE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" name="TextBox 1">
            <a:extLst>
              <a:ext uri="{FF2B5EF4-FFF2-40B4-BE49-F238E27FC236}">
                <a16:creationId xmlns:a16="http://schemas.microsoft.com/office/drawing/2014/main" id="{3148902D-CB4A-313D-E040-FC91BD4EBF20}"/>
              </a:ext>
            </a:extLst>
          </p:cNvPr>
          <p:cNvSpPr txBox="1"/>
          <p:nvPr/>
        </p:nvSpPr>
        <p:spPr>
          <a:xfrm>
            <a:off x="538399" y="1564267"/>
            <a:ext cx="1079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(</a:t>
            </a:r>
            <a:r>
              <a:rPr lang="ko-KR" altLang="en-US" sz="1600" dirty="0"/>
              <a:t>차량 </a:t>
            </a:r>
            <a:r>
              <a:rPr lang="ko-KR" altLang="en-US" sz="1600" dirty="0" err="1"/>
              <a:t>코너링시</a:t>
            </a:r>
            <a:r>
              <a:rPr lang="ko-KR" altLang="en-US" sz="1600" dirty="0"/>
              <a:t> 암에 강한 </a:t>
            </a:r>
            <a:r>
              <a:rPr lang="ko-KR" altLang="en-US" sz="1600" dirty="0" err="1"/>
              <a:t>굽힘힘이</a:t>
            </a:r>
            <a:r>
              <a:rPr lang="ko-KR" altLang="en-US" sz="1600" dirty="0"/>
              <a:t> 작용하여 휘는 현상이 발생함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6E595CC-6ADE-C641-B7A5-A870DF076BBC}"/>
              </a:ext>
            </a:extLst>
          </p:cNvPr>
          <p:cNvSpPr txBox="1"/>
          <p:nvPr/>
        </p:nvSpPr>
        <p:spPr>
          <a:xfrm>
            <a:off x="538399" y="1001272"/>
            <a:ext cx="114279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A strong force is applied to the arm during a sudden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noto"/>
              </a:rPr>
              <a:t>connering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 of the vehicle, causing bending force to act</a:t>
            </a:r>
            <a:endParaRPr lang="ko-KR" altLang="en-US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988A64-8CA6-0C11-DB79-982C430EF7B1}"/>
              </a:ext>
            </a:extLst>
          </p:cNvPr>
          <p:cNvGrpSpPr/>
          <p:nvPr/>
        </p:nvGrpSpPr>
        <p:grpSpPr>
          <a:xfrm>
            <a:off x="538399" y="2115304"/>
            <a:ext cx="11115202" cy="3851565"/>
            <a:chOff x="347873" y="2188877"/>
            <a:chExt cx="11115202" cy="3851565"/>
          </a:xfrm>
        </p:grpSpPr>
        <p:pic>
          <p:nvPicPr>
            <p:cNvPr id="14" name="123">
              <a:hlinkClick r:id="" action="ppaction://media"/>
              <a:extLst>
                <a:ext uri="{FF2B5EF4-FFF2-40B4-BE49-F238E27FC236}">
                  <a16:creationId xmlns:a16="http://schemas.microsoft.com/office/drawing/2014/main" id="{8B6711BC-B5FD-AA5C-653A-17DA4CA2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873" y="2188877"/>
              <a:ext cx="5221326" cy="385156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7DD3D8-2C03-63AB-8C2D-E4267BB16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091" t="17914" r="14662" b="18587"/>
            <a:stretch/>
          </p:blipFill>
          <p:spPr>
            <a:xfrm rot="5400000">
              <a:off x="8231678" y="2809046"/>
              <a:ext cx="3851563" cy="261123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498011D-F938-4EFD-09EB-CA5D2FC0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75" t="2037" r="14877" b="13031"/>
            <a:stretch/>
          </p:blipFill>
          <p:spPr>
            <a:xfrm rot="5400000">
              <a:off x="5332792" y="2632222"/>
              <a:ext cx="3851561" cy="2964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575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8-2. Rear Upper(New) – Sudden Stop 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357.07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3D833F-3850-992E-DB6D-85DF0C33082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2" y="1583925"/>
            <a:ext cx="6876000" cy="355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E72334-7EDA-17B1-46D8-9E80C2741A5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10840" y="1528285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46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8-3. Rear Upper(New)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770.17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876F5F-A19E-B645-8B8F-E3CA998AD25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0" y="1518393"/>
            <a:ext cx="6876000" cy="355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5999FB-2E2E-7AD0-BB80-355404BB67F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2935" y="1518393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14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BE514E-EF54-3042-488B-78D1AFF9A66B}"/>
              </a:ext>
            </a:extLst>
          </p:cNvPr>
          <p:cNvSpPr txBox="1"/>
          <p:nvPr/>
        </p:nvSpPr>
        <p:spPr>
          <a:xfrm>
            <a:off x="831850" y="1268188"/>
            <a:ext cx="7337460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5.</a:t>
            </a:r>
            <a:r>
              <a:rPr lang="en-US" altLang="ko-KR" sz="5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altLang="ko-KR" sz="8000" b="1" dirty="0"/>
              <a:t>Result &amp; Discussion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32842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99E95C-1C36-E6CB-684D-AE61A42ABE0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C9BEBC95-4818-5507-775A-1F7FB14504FB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화살표: 갈매기형 수장 5">
              <a:extLst>
                <a:ext uri="{FF2B5EF4-FFF2-40B4-BE49-F238E27FC236}">
                  <a16:creationId xmlns:a16="http://schemas.microsoft.com/office/drawing/2014/main" id="{68D19C8D-5F1B-6485-91D4-60C6408C3129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Arial"/>
                </a:rPr>
                <a:t>PART 3.</a:t>
              </a:r>
            </a:p>
          </p:txBody>
        </p:sp>
        <p:sp>
          <p:nvSpPr>
            <p:cNvPr id="21" name="화살표: 갈매기형 수장 5">
              <a:extLst>
                <a:ext uri="{FF2B5EF4-FFF2-40B4-BE49-F238E27FC236}">
                  <a16:creationId xmlns:a16="http://schemas.microsoft.com/office/drawing/2014/main" id="{A90D2D0A-CEE7-ED98-9CF4-313668C87877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3" name="화살표: 갈매기형 수장 5">
              <a:extLst>
                <a:ext uri="{FF2B5EF4-FFF2-40B4-BE49-F238E27FC236}">
                  <a16:creationId xmlns:a16="http://schemas.microsoft.com/office/drawing/2014/main" id="{2DD732C7-2157-52F4-F254-0110556D307A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5" name="화살표: 갈매기형 수장 5">
              <a:extLst>
                <a:ext uri="{FF2B5EF4-FFF2-40B4-BE49-F238E27FC236}">
                  <a16:creationId xmlns:a16="http://schemas.microsoft.com/office/drawing/2014/main" id="{D11DAA86-366E-6E9E-A0BC-58144820ECEC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5. Result</a:t>
              </a:r>
              <a:endParaRPr lang="en-US" altLang="ko-KR" dirty="0">
                <a:solidFill>
                  <a:schemeClr val="bg1"/>
                </a:solidFill>
                <a:cs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CF9D9B4-107A-E9D5-0ADC-78EECCD0F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4574599"/>
                  </p:ext>
                </p:extLst>
              </p:nvPr>
            </p:nvGraphicFramePr>
            <p:xfrm>
              <a:off x="666065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1.88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65.2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3.83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7.06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190.38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1.31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390.5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CF9D9B4-107A-E9D5-0ADC-78EECCD0F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4574599"/>
                  </p:ext>
                </p:extLst>
              </p:nvPr>
            </p:nvGraphicFramePr>
            <p:xfrm>
              <a:off x="666065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7103" t="-1176" r="-173832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7033" t="-1176" r="-104396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5319" t="-1176" r="-1064" b="-27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1.88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65.2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3.83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7.06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190.38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1.31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390.5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DFA573F2-CCBD-9741-3808-CFF0DF4FC0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176331"/>
                  </p:ext>
                </p:extLst>
              </p:nvPr>
            </p:nvGraphicFramePr>
            <p:xfrm>
              <a:off x="666065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1440.5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228.5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277.49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0.90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1.66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839.91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DFA573F2-CCBD-9741-3808-CFF0DF4FC0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176331"/>
                  </p:ext>
                </p:extLst>
              </p:nvPr>
            </p:nvGraphicFramePr>
            <p:xfrm>
              <a:off x="666065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389" t="-1852" r="-170370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73184" t="-1852" r="-10558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57219" t="-1852" r="-1070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1440.5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228.5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277.49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0.90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1.66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839.91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0369F64-62BC-DCA1-26CD-1E29A86E44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838787"/>
                  </p:ext>
                </p:extLst>
              </p:nvPr>
            </p:nvGraphicFramePr>
            <p:xfrm>
              <a:off x="666065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1030.4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845.1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562.21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0.44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1316.07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0369F64-62BC-DCA1-26CD-1E29A86E44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838787"/>
                  </p:ext>
                </p:extLst>
              </p:nvPr>
            </p:nvGraphicFramePr>
            <p:xfrm>
              <a:off x="666065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7103" t="-1887" r="-173832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70000" t="-1887" r="-10666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50526" t="-1887" r="-1053" b="-4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1030.4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845.1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562.21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0.44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1316.07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58C21B28-2845-CBFF-4C96-8945998FED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90351"/>
                  </p:ext>
                </p:extLst>
              </p:nvPr>
            </p:nvGraphicFramePr>
            <p:xfrm>
              <a:off x="6275683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1.36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87.91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2.84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5.23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144.58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1.73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3.18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306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1.50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58C21B28-2845-CBFF-4C96-8945998FED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90351"/>
                  </p:ext>
                </p:extLst>
              </p:nvPr>
            </p:nvGraphicFramePr>
            <p:xfrm>
              <a:off x="6275683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8169" t="-1176" r="-17511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67033" t="-1176" r="-104945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53439" t="-1176" r="-1058" b="-27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1.36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87.91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2.84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5.23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144.58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1.73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3.18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306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1.50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9EAE168C-C44D-532E-B11C-18B46E1817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60349"/>
                  </p:ext>
                </p:extLst>
              </p:nvPr>
            </p:nvGraphicFramePr>
            <p:xfrm>
              <a:off x="6275683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464.40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0.99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167.01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1.49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2.75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100.36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2.49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4.58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357.07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0.70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9EAE168C-C44D-532E-B11C-18B46E1817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60349"/>
                  </p:ext>
                </p:extLst>
              </p:nvPr>
            </p:nvGraphicFramePr>
            <p:xfrm>
              <a:off x="6275683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6389" t="-1852" r="-170370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73184" t="-1852" r="-10558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57219" t="-1852" r="-1070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464.40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0.99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167.01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1.49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2.75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100.36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2.49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4.58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357.07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0.70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9CEA8F7-1C7E-4F19-3C7A-A2C8E14B05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8401234"/>
                  </p:ext>
                </p:extLst>
              </p:nvPr>
            </p:nvGraphicFramePr>
            <p:xfrm>
              <a:off x="6275683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382.02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0.65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1.20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188.68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2.43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117.74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2.12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3.91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770.17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9CEA8F7-1C7E-4F19-3C7A-A2C8E14B05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8401234"/>
                  </p:ext>
                </p:extLst>
              </p:nvPr>
            </p:nvGraphicFramePr>
            <p:xfrm>
              <a:off x="6275683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27103" t="-1887" r="-174299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68508" t="-1887" r="-10607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51053" t="-1887" r="-1053" b="-4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382.02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0.65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1.20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188.68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2.43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117.74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2.12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3.91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770.17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BEDADDB-08B0-E932-4B75-E45CD9D22390}"/>
              </a:ext>
            </a:extLst>
          </p:cNvPr>
          <p:cNvSpPr txBox="1"/>
          <p:nvPr/>
        </p:nvSpPr>
        <p:spPr>
          <a:xfrm>
            <a:off x="1691693" y="646680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Old Version &gt;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093D5-8378-1217-D7C7-793A8A655432}"/>
              </a:ext>
            </a:extLst>
          </p:cNvPr>
          <p:cNvSpPr txBox="1"/>
          <p:nvPr/>
        </p:nvSpPr>
        <p:spPr>
          <a:xfrm>
            <a:off x="7460195" y="646680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New Version &gt;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6D9265-4808-2CB9-25EF-7E7403CFC0CB}"/>
                  </a:ext>
                </a:extLst>
              </p:cNvPr>
              <p:cNvSpPr txBox="1"/>
              <p:nvPr/>
            </p:nvSpPr>
            <p:spPr>
              <a:xfrm>
                <a:off x="10754278" y="634232"/>
                <a:ext cx="1461691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𝟐𝟓𝟎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𝑴𝒑𝒂</m:t>
                          </m:r>
                        </m:e>
                      </m:d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𝒖𝒕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𝟒𝟔𝟎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𝑴𝒑𝒂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6D9265-4808-2CB9-25EF-7E7403CF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278" y="634232"/>
                <a:ext cx="1461691" cy="476284"/>
              </a:xfrm>
              <a:prstGeom prst="rect">
                <a:avLst/>
              </a:prstGeom>
              <a:blipFill>
                <a:blip r:embed="rId9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720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0E06CB-EC12-9F79-E534-D02280AB798F}"/>
              </a:ext>
            </a:extLst>
          </p:cNvPr>
          <p:cNvSpPr txBox="1"/>
          <p:nvPr/>
        </p:nvSpPr>
        <p:spPr>
          <a:xfrm>
            <a:off x="73891" y="73891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Conclusion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CD184-5A64-1CEE-1F1E-8F4E94026D85}"/>
              </a:ext>
            </a:extLst>
          </p:cNvPr>
          <p:cNvSpPr txBox="1"/>
          <p:nvPr/>
        </p:nvSpPr>
        <p:spPr>
          <a:xfrm>
            <a:off x="203200" y="2128900"/>
            <a:ext cx="11785600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changing the shape, the safety factor increased almost double.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diameter of pipe is increased 13.8mm to 17.3mm and the thickness is increased 1T to 2T, the safety factor will raise.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73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2CD928-2C4F-4358-6A48-A1F370B339E3}"/>
              </a:ext>
            </a:extLst>
          </p:cNvPr>
          <p:cNvSpPr txBox="1"/>
          <p:nvPr/>
        </p:nvSpPr>
        <p:spPr>
          <a:xfrm>
            <a:off x="831850" y="1268188"/>
            <a:ext cx="719187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2. </a:t>
            </a:r>
            <a:r>
              <a:rPr lang="en-US" altLang="ko-KR" sz="8000" b="1" dirty="0"/>
              <a:t>Conditions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88486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01063-B8E8-B4B6-90C6-E75286948154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139E514-2192-EF32-E1BE-44F66E8BD99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62B6F5FA-CC9B-F4D9-36DE-615ECC6FF09B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6701612-B406-8F63-CBDA-B76F9B482072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2827C1C-18D1-4334-8342-F6BBE80A415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C1FDF45B-97BC-D909-9171-1D13B343CDC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2D377E-6F9F-8AC4-9C33-D0B0B52B1671}"/>
              </a:ext>
            </a:extLst>
          </p:cNvPr>
          <p:cNvGrpSpPr/>
          <p:nvPr/>
        </p:nvGrpSpPr>
        <p:grpSpPr>
          <a:xfrm>
            <a:off x="1220674" y="1845246"/>
            <a:ext cx="9750651" cy="4668391"/>
            <a:chOff x="1347125" y="1761163"/>
            <a:chExt cx="9750651" cy="46683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A41EC64-FFB5-FE8F-7A19-2BCAD577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7125" y="1761163"/>
              <a:ext cx="9497750" cy="386769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63E66-4C27-0A4F-7483-3BC0C85D6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3692" y="3031960"/>
              <a:ext cx="2000529" cy="100026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415B4A7-EE04-B0B9-1309-945F8FFDF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7146" y="5429289"/>
              <a:ext cx="2000529" cy="10002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DB8F3B-1A58-85E6-C0FA-90674201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7300" y="3532092"/>
              <a:ext cx="1800476" cy="1009791"/>
            </a:xfrm>
            <a:prstGeom prst="rect">
              <a:avLst/>
            </a:prstGeom>
          </p:spPr>
        </p:pic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B373F24D-A04A-9319-C520-67FB7FAE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1. Boundary Condition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5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01063-B8E8-B4B6-90C6-E75286948154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139E514-2192-EF32-E1BE-44F66E8BD99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62B6F5FA-CC9B-F4D9-36DE-615ECC6FF09B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6701612-B406-8F63-CBDA-B76F9B482072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2827C1C-18D1-4334-8342-F6BBE80A415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C1FDF45B-97BC-D909-9171-1D13B343CDC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B373F24D-A04A-9319-C520-67FB7FAE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2. Contact </a:t>
            </a:r>
            <a:r>
              <a:rPr lang="en-US" altLang="ko-KR" sz="4000" b="1" dirty="0" err="1">
                <a:cs typeface="Arial" panose="020B0604020202020204" pitchFamily="34" charset="0"/>
              </a:rPr>
              <a:t>Condtion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B606BC-9393-6EF3-6DD9-70C4F0304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46" y="2712165"/>
            <a:ext cx="4725198" cy="27368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58DBF0E-CDC2-F645-1242-2E8EFB2E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3" y="1537552"/>
            <a:ext cx="6193221" cy="50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2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01063-B8E8-B4B6-90C6-E75286948154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139E514-2192-EF32-E1BE-44F66E8BD99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62B6F5FA-CC9B-F4D9-36DE-615ECC6FF09B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6701612-B406-8F63-CBDA-B76F9B482072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2827C1C-18D1-4334-8342-F6BBE80A415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C1FDF45B-97BC-D909-9171-1D13B343CDC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B373F24D-A04A-9319-C520-67FB7FAE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3. Force Condition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C9543F-546D-765D-926E-CED05A81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89" y="1603577"/>
            <a:ext cx="4825610" cy="22810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D8BD2A-1D12-B484-6328-F08DD6427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25" y="1540283"/>
            <a:ext cx="5028485" cy="2344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D0DEDA-9FFB-B828-1BC1-1CD9B4F0E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25" y="3992998"/>
            <a:ext cx="4978584" cy="2343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BE6E91-DBEC-E5E9-D533-6F2D68092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789" y="3992998"/>
            <a:ext cx="5527164" cy="25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01063-B8E8-B4B6-90C6-E75286948154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139E514-2192-EF32-E1BE-44F66E8BD99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62B6F5FA-CC9B-F4D9-36DE-615ECC6FF09B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6701612-B406-8F63-CBDA-B76F9B482072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2827C1C-18D1-4334-8342-F6BBE80A415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C1FDF45B-97BC-D909-9171-1D13B343CDC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B373F24D-A04A-9319-C520-67FB7FAE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3. Force Condition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D729F3AB-DC86-FDAE-231F-DBD5905AB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128923"/>
                  </p:ext>
                </p:extLst>
              </p:nvPr>
            </p:nvGraphicFramePr>
            <p:xfrm>
              <a:off x="1554480" y="1468410"/>
              <a:ext cx="9083040" cy="187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𝑷𝒖𝒔𝒉𝒓𝒐𝒅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447.3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-726.8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75.3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-177.4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D729F3AB-DC86-FDAE-231F-DBD5905AB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128923"/>
                  </p:ext>
                </p:extLst>
              </p:nvPr>
            </p:nvGraphicFramePr>
            <p:xfrm>
              <a:off x="1554480" y="1468410"/>
              <a:ext cx="9083040" cy="187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1" t="-1176" r="-30100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71" t="-1176" r="-20100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671" t="-1176" r="-10100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671" t="-1176" r="-1007" b="-27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447.3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-726.8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75.3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-177.4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51E4C710-468E-679F-D63C-F92D8DEAB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978163"/>
                  </p:ext>
                </p:extLst>
              </p:nvPr>
            </p:nvGraphicFramePr>
            <p:xfrm>
              <a:off x="1554480" y="3391705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𝑷𝒖𝒔𝒉𝒓𝒐𝒅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1272.4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794.5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198.4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-1291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-492.6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67.5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-198.4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242.8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49.76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-626.1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-120.9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51E4C710-468E-679F-D63C-F92D8DEAB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978163"/>
                  </p:ext>
                </p:extLst>
              </p:nvPr>
            </p:nvGraphicFramePr>
            <p:xfrm>
              <a:off x="1554480" y="3391705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243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71" t="-1887" r="-30100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71" t="-1887" r="-20100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671" t="-1887" r="-10100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671" t="-1887" r="-1007" b="-4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1272.4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794.5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198.4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-1291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-492.6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67.5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-198.4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242.8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49.76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-626.1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-120.9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63CEC7E9-53EE-7B76-AC57-B7FF85F317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5807864"/>
                  </p:ext>
                </p:extLst>
              </p:nvPr>
            </p:nvGraphicFramePr>
            <p:xfrm>
              <a:off x="1554480" y="5029058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𝑷𝒖𝒔𝒉𝒓𝒐𝒅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388.9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756.9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-1230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-1002.9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64.3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-429.5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530.1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76.1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335.3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-1366.8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895.9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-630.7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-1810.5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63CEC7E9-53EE-7B76-AC57-B7FF85F317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5807864"/>
                  </p:ext>
                </p:extLst>
              </p:nvPr>
            </p:nvGraphicFramePr>
            <p:xfrm>
              <a:off x="1554480" y="5029058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243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671" t="-1852" r="-30100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671" t="-1852" r="-20100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671" t="-1852" r="-10100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0671" t="-1852" r="-1007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388.9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756.9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-1230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-1002.9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64.3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-429.5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530.1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76.1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335.3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-1366.8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895.9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-630.7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-1810.5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86905214"/>
      </p:ext>
    </p:extLst>
  </p:cSld>
  <p:clrMapOvr>
    <a:masterClrMapping/>
  </p:clrMapOvr>
</p:sld>
</file>

<file path=ppt/theme/theme1.xml><?xml version="1.0" encoding="utf-8"?>
<a:theme xmlns:a="http://schemas.openxmlformats.org/drawingml/2006/main" name="2020saebyeolpowerpointclassicblue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F93510A0BEAE4EB03940335B50B47B" ma:contentTypeVersion="2" ma:contentTypeDescription="새 문서를 만듭니다." ma:contentTypeScope="" ma:versionID="e7edaf0898735566237c6499ea00c87f">
  <xsd:schema xmlns:xsd="http://www.w3.org/2001/XMLSchema" xmlns:xs="http://www.w3.org/2001/XMLSchema" xmlns:p="http://schemas.microsoft.com/office/2006/metadata/properties" xmlns:ns3="74c22c11-cfe9-4874-ba72-79eef60be481" targetNamespace="http://schemas.microsoft.com/office/2006/metadata/properties" ma:root="true" ma:fieldsID="a1cc3df0adb4f0be0a199375cd0922e6" ns3:_="">
    <xsd:import namespace="74c22c11-cfe9-4874-ba72-79eef60be4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22c11-cfe9-4874-ba72-79eef60be4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A7ECA0-A8FD-416A-A28E-07480B34CD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F4A9C8-29EE-4549-864E-C62011FFC964}">
  <ds:schemaRefs>
    <ds:schemaRef ds:uri="74c22c11-cfe9-4874-ba72-79eef60be4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DC7D727-9020-42F6-8FFF-B479444DC76D}">
  <ds:schemaRefs>
    <ds:schemaRef ds:uri="74c22c11-cfe9-4874-ba72-79eef60be48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</TotalTime>
  <Words>1845</Words>
  <Application>Microsoft Office PowerPoint</Application>
  <PresentationFormat>와이드스크린</PresentationFormat>
  <Paragraphs>605</Paragraphs>
  <Slides>44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noto</vt:lpstr>
      <vt:lpstr>나눔스퀘어</vt:lpstr>
      <vt:lpstr>맑은 고딕</vt:lpstr>
      <vt:lpstr>Arial</vt:lpstr>
      <vt:lpstr>Calibri</vt:lpstr>
      <vt:lpstr>Cambria Math</vt:lpstr>
      <vt:lpstr>Times New Roman</vt:lpstr>
      <vt:lpstr>Wingdings</vt:lpstr>
      <vt:lpstr>2020saebyeolpowerpointclassicblue</vt:lpstr>
      <vt:lpstr>CAE</vt:lpstr>
      <vt:lpstr>CONTENTS</vt:lpstr>
      <vt:lpstr>PowerPoint 프레젠테이션</vt:lpstr>
      <vt:lpstr>PowerPoint 프레젠테이션</vt:lpstr>
      <vt:lpstr>PowerPoint 프레젠테이션</vt:lpstr>
      <vt:lpstr>1. Boundary Condition</vt:lpstr>
      <vt:lpstr>2. Contact Condtion</vt:lpstr>
      <vt:lpstr>3. Force Condition</vt:lpstr>
      <vt:lpstr>3. Force Condition</vt:lpstr>
      <vt:lpstr>PowerPoint 프레젠테이션</vt:lpstr>
      <vt:lpstr>1. Mesh Quality &amp; Method (Front Lower – old)</vt:lpstr>
      <vt:lpstr>2. Mesh Quality &amp; Method (Front Upper – old)</vt:lpstr>
      <vt:lpstr>3. Mesh Quality &amp; Method (Rear Lower – old)</vt:lpstr>
      <vt:lpstr>PowerPoint 프레젠테이션</vt:lpstr>
      <vt:lpstr>5. Mesh Quality &amp; Method (Upper – New)</vt:lpstr>
      <vt:lpstr>6. Mesh Quality &amp; Method (Lower – New)</vt:lpstr>
      <vt:lpstr>PowerPoint 프레젠테이션</vt:lpstr>
      <vt:lpstr>1-1. Front Upper – Linear Acceleration</vt:lpstr>
      <vt:lpstr>1-2. Front Upper – Sudden Stop</vt:lpstr>
      <vt:lpstr>1-3. Front Upper – Cornering</vt:lpstr>
      <vt:lpstr>2-1. Front Lower – Linear Acceleration</vt:lpstr>
      <vt:lpstr>2-2. Front Lower – Sudden Stop</vt:lpstr>
      <vt:lpstr>2-3. Front Lower – Cornering</vt:lpstr>
      <vt:lpstr>3-1. Rear Upper – Linear Acceleration</vt:lpstr>
      <vt:lpstr>3-2. Rear Upper – Sudden Stop</vt:lpstr>
      <vt:lpstr>3-3. Rear Upper – Cornering</vt:lpstr>
      <vt:lpstr>4-1. Rear Lower – Linear Acceleration</vt:lpstr>
      <vt:lpstr>4-2. Rear Lower – Sudden Stop</vt:lpstr>
      <vt:lpstr>4-3. Rear Lower – Cornering</vt:lpstr>
      <vt:lpstr>5-1. Front Upper(New) – Linear Acceleration</vt:lpstr>
      <vt:lpstr>5-2. Front Upper(New) – Sudden Stop</vt:lpstr>
      <vt:lpstr>5-3. Front Upper(New) – Cornering</vt:lpstr>
      <vt:lpstr>6-1. Front Lower(New) – Linear Acceleration</vt:lpstr>
      <vt:lpstr>6-2. Front Lower(New) – Sudden Stop</vt:lpstr>
      <vt:lpstr>6-3. Front Lower(New) – Cornering</vt:lpstr>
      <vt:lpstr>7-1. Rear Lower(New) – Linear Acceleration</vt:lpstr>
      <vt:lpstr>7-1. Rear Lower(New) – Sudden Stop </vt:lpstr>
      <vt:lpstr>7-1. Rear Lower(New) – Cornering</vt:lpstr>
      <vt:lpstr>8-1. Rear Upper(New) – Linear Acceleration</vt:lpstr>
      <vt:lpstr>8-2. Rear Upper(New) – Sudden Stop </vt:lpstr>
      <vt:lpstr>8-3. Rear Upper(New) – Cornering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handong ppt</dc:title>
  <dc:creator>안견힐</dc:creator>
  <cp:lastModifiedBy>박현의/21800330</cp:lastModifiedBy>
  <cp:revision>63</cp:revision>
  <dcterms:created xsi:type="dcterms:W3CDTF">2022-10-02T15:09:40Z</dcterms:created>
  <dcterms:modified xsi:type="dcterms:W3CDTF">2023-12-19T15:59:17Z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0x010100F0F93510A0BEAE4EB03940335B50B47B</vt:lpwstr>
  </property>
</Properties>
</file>